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8"/>
  </p:notesMasterIdLst>
  <p:handoutMasterIdLst>
    <p:handoutMasterId r:id="rId19"/>
  </p:handoutMasterIdLst>
  <p:sldIdLst>
    <p:sldId id="389" r:id="rId2"/>
    <p:sldId id="380" r:id="rId3"/>
    <p:sldId id="381" r:id="rId4"/>
    <p:sldId id="394" r:id="rId5"/>
    <p:sldId id="390" r:id="rId6"/>
    <p:sldId id="391" r:id="rId7"/>
    <p:sldId id="382" r:id="rId8"/>
    <p:sldId id="383" r:id="rId9"/>
    <p:sldId id="392" r:id="rId10"/>
    <p:sldId id="393" r:id="rId11"/>
    <p:sldId id="384" r:id="rId12"/>
    <p:sldId id="385" r:id="rId13"/>
    <p:sldId id="387" r:id="rId14"/>
    <p:sldId id="388" r:id="rId15"/>
    <p:sldId id="386" r:id="rId16"/>
    <p:sldId id="395" r:id="rId17"/>
  </p:sldIdLst>
  <p:sldSz cx="9144000" cy="6858000" type="screen4x3"/>
  <p:notesSz cx="7010400" cy="92964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600" kern="1200">
        <a:solidFill>
          <a:schemeClr val="tx2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600" kern="1200">
        <a:solidFill>
          <a:schemeClr val="tx2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600" kern="1200">
        <a:solidFill>
          <a:schemeClr val="tx2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600" kern="1200">
        <a:solidFill>
          <a:schemeClr val="tx2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600" kern="1200">
        <a:solidFill>
          <a:schemeClr val="tx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600" kern="1200">
        <a:solidFill>
          <a:schemeClr val="tx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600" kern="1200">
        <a:solidFill>
          <a:schemeClr val="tx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600" kern="1200">
        <a:solidFill>
          <a:schemeClr val="tx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600" kern="1200">
        <a:solidFill>
          <a:schemeClr val="tx2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8B08C"/>
    <a:srgbClr val="FFF9D3"/>
    <a:srgbClr val="F16A22"/>
    <a:srgbClr val="F4894E"/>
    <a:srgbClr val="FFF2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4600" autoAdjust="0"/>
    <p:restoredTop sz="94660"/>
  </p:normalViewPr>
  <p:slideViewPr>
    <p:cSldViewPr>
      <p:cViewPr varScale="1">
        <p:scale>
          <a:sx n="74" d="100"/>
          <a:sy n="74" d="100"/>
        </p:scale>
        <p:origin x="178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2856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3038052" cy="465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9" tIns="45939" rIns="91879" bIns="45939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760" y="2"/>
            <a:ext cx="3038052" cy="465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9" tIns="45939" rIns="91879" bIns="4593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182"/>
            <a:ext cx="3038052" cy="465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9" tIns="45939" rIns="91879" bIns="45939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760" y="8829182"/>
            <a:ext cx="3038052" cy="465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9" tIns="45939" rIns="91879" bIns="4593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41EB896-ECC7-4BB2-B43D-115DE55411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1238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3038052" cy="465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9" tIns="45939" rIns="91879" bIns="45939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760" y="2"/>
            <a:ext cx="3038052" cy="465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9" tIns="45939" rIns="91879" bIns="4593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34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9513" y="696913"/>
            <a:ext cx="4651375" cy="34877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13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723" y="4416191"/>
            <a:ext cx="5608956" cy="4182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9" tIns="45939" rIns="91879" bIns="459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13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182"/>
            <a:ext cx="3038052" cy="465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9" tIns="45939" rIns="91879" bIns="45939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760" y="8829182"/>
            <a:ext cx="3038052" cy="465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9" tIns="45939" rIns="91879" bIns="4593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47BA5CDA-9651-4105-94EF-293E1D594E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2980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8/4/2015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26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8/4/2015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854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676400"/>
            <a:ext cx="2057400" cy="4449763"/>
          </a:xfrm>
        </p:spPr>
        <p:txBody>
          <a:bodyPr vert="eaVert"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76400"/>
            <a:ext cx="6019800" cy="4449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8/4/2015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055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8/4/2015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51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8/4/2015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673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8/4/2015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10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39962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39962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8/4/2015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770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8/4/2015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763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8/4/2015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02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5259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819400"/>
            <a:ext cx="3008313" cy="33067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8/4/2015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633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676399"/>
            <a:ext cx="5486400" cy="30511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8/4/2015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846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" y="-76200"/>
            <a:ext cx="9245600" cy="69342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821CB05-D864-4796-8762-D86AB924D855}" type="datetimeFigureOut">
              <a:rPr lang="en-US" smtClean="0"/>
              <a:pPr/>
              <a:t>8/4/2015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B5FCBB6-CA92-4AB7-922F-2D2234F86A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772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Neural Networks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Part 4</a:t>
            </a:r>
            <a:br>
              <a:rPr lang="en-US" sz="4000" dirty="0" smtClean="0"/>
            </a:b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391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228600" y="1524000"/>
            <a:ext cx="8763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Next select the red triangle next to the Prediction Profiler and then Assess Variable Importance &gt; Independent Uniform Inputs. This information provides information similar to the columns contribution report in Decision Trees.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For this example, we see that the two most important variables are: </a:t>
            </a:r>
            <a:r>
              <a:rPr lang="en-US" dirty="0" err="1" smtClean="0">
                <a:solidFill>
                  <a:prstClr val="black"/>
                </a:solidFill>
              </a:rPr>
              <a:t>NCustServiceCalls</a:t>
            </a:r>
            <a:r>
              <a:rPr lang="en-US" dirty="0" smtClean="0">
                <a:solidFill>
                  <a:prstClr val="black"/>
                </a:solidFill>
              </a:rPr>
              <a:t> and </a:t>
            </a:r>
            <a:r>
              <a:rPr lang="en-US" dirty="0" err="1" smtClean="0">
                <a:solidFill>
                  <a:prstClr val="black"/>
                </a:solidFill>
              </a:rPr>
              <a:t>IntlPlan</a:t>
            </a:r>
            <a:r>
              <a:rPr lang="en-US" dirty="0" smtClean="0">
                <a:solidFill>
                  <a:prstClr val="black"/>
                </a:solidFill>
              </a:rPr>
              <a:t>.</a:t>
            </a:r>
            <a:endParaRPr lang="en-US" dirty="0">
              <a:solidFill>
                <a:prstClr val="black"/>
              </a:solidFill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Choose Add-Ins and Set Random </a:t>
            </a:r>
            <a:r>
              <a:rPr lang="en-US" dirty="0">
                <a:solidFill>
                  <a:prstClr val="black"/>
                </a:solidFill>
              </a:rPr>
              <a:t>S</a:t>
            </a:r>
            <a:r>
              <a:rPr lang="en-US" dirty="0" smtClean="0">
                <a:solidFill>
                  <a:prstClr val="black"/>
                </a:solidFill>
              </a:rPr>
              <a:t>eed to 5.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To run the next model, return to our original Churn data window and select Analyze &gt; Modeling &gt; Neural and then Recall.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573206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3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Neural Nets: </a:t>
            </a:r>
            <a:r>
              <a:rPr lang="en-US" sz="36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Churn Example</a:t>
            </a:r>
            <a:endParaRPr lang="en-US" sz="36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2124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228600" y="1524000"/>
            <a:ext cx="8686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Next let’s try Boosting by setting the Number of Models to 5 while keeping the </a:t>
            </a:r>
            <a:r>
              <a:rPr lang="en-US" sz="3000" dirty="0">
                <a:solidFill>
                  <a:schemeClr val="tx1"/>
                </a:solidFill>
              </a:rPr>
              <a:t>N</a:t>
            </a:r>
            <a:r>
              <a:rPr lang="en-US" sz="3000" dirty="0" smtClean="0">
                <a:solidFill>
                  <a:schemeClr val="tx1"/>
                </a:solidFill>
              </a:rPr>
              <a:t>umber of Tours at 10. 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 smtClean="0">
                <a:solidFill>
                  <a:srgbClr val="FF0000"/>
                </a:solidFill>
              </a:rPr>
              <a:t>Did this model take longer to run?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 smtClean="0">
                <a:solidFill>
                  <a:srgbClr val="FF0000"/>
                </a:solidFill>
              </a:rPr>
              <a:t>What is the Validation Misclassification rate?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Choose Add-Ins and Set Random </a:t>
            </a:r>
            <a:r>
              <a:rPr lang="en-US" sz="3000" dirty="0">
                <a:solidFill>
                  <a:schemeClr val="tx1"/>
                </a:solidFill>
              </a:rPr>
              <a:t>S</a:t>
            </a:r>
            <a:r>
              <a:rPr lang="en-US" sz="3000" dirty="0" smtClean="0">
                <a:solidFill>
                  <a:schemeClr val="tx1"/>
                </a:solidFill>
              </a:rPr>
              <a:t>eed to 5.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Use Recall to run another Neural model and change the Number of Models back to 0. Select the Transform Covariates option while keeping the Number of Tours at 10. 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573206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Neural Nets: </a:t>
            </a:r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Churn Example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55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228600" y="1524000"/>
            <a:ext cx="8686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 smtClean="0">
                <a:solidFill>
                  <a:srgbClr val="FF0000"/>
                </a:solidFill>
              </a:rPr>
              <a:t>What is the Validation Misclassification Rate?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Choose Add-Ins and Set Random </a:t>
            </a:r>
            <a:r>
              <a:rPr lang="en-US" sz="3000" dirty="0">
                <a:solidFill>
                  <a:schemeClr val="tx1"/>
                </a:solidFill>
              </a:rPr>
              <a:t>S</a:t>
            </a:r>
            <a:r>
              <a:rPr lang="en-US" sz="3000" dirty="0" smtClean="0">
                <a:solidFill>
                  <a:schemeClr val="tx1"/>
                </a:solidFill>
              </a:rPr>
              <a:t>eed to 5.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Use Recall to run another Neural model and run the previous model (Transform Covariates) using the Absolute Penalty Method while keeping the number of Tours equal to 10. 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 smtClean="0">
                <a:solidFill>
                  <a:srgbClr val="FF0000"/>
                </a:solidFill>
              </a:rPr>
              <a:t>What is the Validation Misclassification Rate?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Choose Add-Ins and Set Random </a:t>
            </a:r>
            <a:r>
              <a:rPr lang="en-US" sz="3000" dirty="0">
                <a:solidFill>
                  <a:schemeClr val="tx1"/>
                </a:solidFill>
              </a:rPr>
              <a:t>S</a:t>
            </a:r>
            <a:r>
              <a:rPr lang="en-US" sz="3000" dirty="0" smtClean="0">
                <a:solidFill>
                  <a:schemeClr val="tx1"/>
                </a:solidFill>
              </a:rPr>
              <a:t>eed to 5.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573206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Neural Nets: </a:t>
            </a:r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Churn Example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1666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228600" y="1524000"/>
            <a:ext cx="8686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Use Recall to run another </a:t>
            </a:r>
            <a:r>
              <a:rPr lang="en-US" sz="3000" dirty="0">
                <a:solidFill>
                  <a:schemeClr val="tx1"/>
                </a:solidFill>
              </a:rPr>
              <a:t>Neural model and run the previous model </a:t>
            </a:r>
            <a:r>
              <a:rPr lang="en-US" sz="3000" dirty="0" smtClean="0">
                <a:solidFill>
                  <a:schemeClr val="tx1"/>
                </a:solidFill>
              </a:rPr>
              <a:t>(Transform Covariates) using </a:t>
            </a:r>
            <a:r>
              <a:rPr lang="en-US" sz="3000" dirty="0">
                <a:solidFill>
                  <a:schemeClr val="tx1"/>
                </a:solidFill>
              </a:rPr>
              <a:t>the </a:t>
            </a:r>
            <a:r>
              <a:rPr lang="en-US" sz="3000" dirty="0" smtClean="0">
                <a:solidFill>
                  <a:schemeClr val="tx1"/>
                </a:solidFill>
              </a:rPr>
              <a:t>Weight Decay </a:t>
            </a:r>
            <a:r>
              <a:rPr lang="en-US" sz="3000" dirty="0">
                <a:solidFill>
                  <a:schemeClr val="tx1"/>
                </a:solidFill>
              </a:rPr>
              <a:t>Penalty Method while keeping the number of Tours equal to </a:t>
            </a:r>
            <a:r>
              <a:rPr lang="en-US" sz="3000" dirty="0" smtClean="0">
                <a:solidFill>
                  <a:schemeClr val="tx1"/>
                </a:solidFill>
              </a:rPr>
              <a:t>10.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 smtClean="0">
                <a:solidFill>
                  <a:srgbClr val="FF0000"/>
                </a:solidFill>
              </a:rPr>
              <a:t>What is the Validation Misclassification?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Choose Add-Ins and Set Random </a:t>
            </a:r>
            <a:r>
              <a:rPr lang="en-US" sz="3000" dirty="0">
                <a:solidFill>
                  <a:schemeClr val="tx1"/>
                </a:solidFill>
              </a:rPr>
              <a:t>S</a:t>
            </a:r>
            <a:r>
              <a:rPr lang="en-US" sz="3000" dirty="0" smtClean="0">
                <a:solidFill>
                  <a:schemeClr val="tx1"/>
                </a:solidFill>
              </a:rPr>
              <a:t>eed to 5.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Use Recall to run another Neural model and run the previous model (Transform Covariates) using the No Penalty </a:t>
            </a:r>
            <a:r>
              <a:rPr lang="en-US" sz="3000" dirty="0" err="1" smtClean="0">
                <a:solidFill>
                  <a:schemeClr val="tx1"/>
                </a:solidFill>
              </a:rPr>
              <a:t>Penalty</a:t>
            </a:r>
            <a:r>
              <a:rPr lang="en-US" sz="3000" dirty="0" smtClean="0">
                <a:solidFill>
                  <a:schemeClr val="tx1"/>
                </a:solidFill>
              </a:rPr>
              <a:t> Method while keeping the Number of Tours equal to 10. 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573206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Neural Nets: </a:t>
            </a:r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Churn Example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5921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228600" y="1524000"/>
            <a:ext cx="8686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 smtClean="0">
                <a:solidFill>
                  <a:srgbClr val="FF0000"/>
                </a:solidFill>
              </a:rPr>
              <a:t>What is the Validation Misclassification Rate?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Choose Add-Ins and Set Random Seed to 5.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Use Recall to run another Neural model and select the Transform Covariates box (Squared Penalty Method) but choose a </a:t>
            </a:r>
            <a:r>
              <a:rPr lang="en-US" sz="3000" dirty="0">
                <a:solidFill>
                  <a:schemeClr val="tx1"/>
                </a:solidFill>
              </a:rPr>
              <a:t>5</a:t>
            </a:r>
            <a:r>
              <a:rPr lang="en-US" sz="3000" dirty="0" smtClean="0">
                <a:solidFill>
                  <a:schemeClr val="tx1"/>
                </a:solidFill>
              </a:rPr>
              <a:t>-fold cross-validation method instead of the Holdback sampling method. Set the Number of Tours to 10. 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 smtClean="0">
                <a:solidFill>
                  <a:srgbClr val="FF0000"/>
                </a:solidFill>
              </a:rPr>
              <a:t>What is the Validation Misclassification Rate?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573206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Neural Nets: </a:t>
            </a:r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Churn Example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727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228600" y="1524000"/>
            <a:ext cx="883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2900" dirty="0" smtClean="0">
                <a:solidFill>
                  <a:schemeClr val="tx1"/>
                </a:solidFill>
              </a:rPr>
              <a:t>Choose Add-Ins and Set Random Seed to 5. 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2900" dirty="0" err="1" smtClean="0">
                <a:solidFill>
                  <a:schemeClr val="tx1"/>
                </a:solidFill>
              </a:rPr>
              <a:t>KFold</a:t>
            </a:r>
            <a:r>
              <a:rPr lang="en-US" sz="2900" dirty="0" smtClean="0">
                <a:solidFill>
                  <a:schemeClr val="tx1"/>
                </a:solidFill>
              </a:rPr>
              <a:t>, Boosting and Transform Covariates seem to help. Try them all: </a:t>
            </a:r>
            <a:r>
              <a:rPr lang="en-US" sz="2900" dirty="0" err="1" smtClean="0">
                <a:solidFill>
                  <a:schemeClr val="tx1"/>
                </a:solidFill>
              </a:rPr>
              <a:t>KFold</a:t>
            </a:r>
            <a:r>
              <a:rPr lang="en-US" sz="2900" dirty="0" smtClean="0">
                <a:solidFill>
                  <a:schemeClr val="tx1"/>
                </a:solidFill>
              </a:rPr>
              <a:t> = </a:t>
            </a:r>
            <a:r>
              <a:rPr lang="en-US" sz="2900" dirty="0">
                <a:solidFill>
                  <a:schemeClr val="tx1"/>
                </a:solidFill>
              </a:rPr>
              <a:t>5</a:t>
            </a:r>
            <a:r>
              <a:rPr lang="en-US" sz="2900" dirty="0" smtClean="0">
                <a:solidFill>
                  <a:schemeClr val="tx1"/>
                </a:solidFill>
              </a:rPr>
              <a:t>; Number of Models = </a:t>
            </a:r>
            <a:r>
              <a:rPr lang="en-US" sz="2900" dirty="0">
                <a:solidFill>
                  <a:schemeClr val="tx1"/>
                </a:solidFill>
              </a:rPr>
              <a:t>5</a:t>
            </a:r>
            <a:r>
              <a:rPr lang="en-US" sz="2900" dirty="0" smtClean="0">
                <a:solidFill>
                  <a:schemeClr val="tx1"/>
                </a:solidFill>
              </a:rPr>
              <a:t>, Transform Covariates (Absolute Penalty Method), and Number of Tours = 10.)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2900" dirty="0" smtClean="0">
                <a:solidFill>
                  <a:srgbClr val="FF0000"/>
                </a:solidFill>
              </a:rPr>
              <a:t>What is the Validation Misclassification Rate?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2900" dirty="0" smtClean="0">
                <a:solidFill>
                  <a:schemeClr val="tx1"/>
                </a:solidFill>
              </a:rPr>
              <a:t>Be careful: we only tested 8 models and three hidden layer nodes all using the </a:t>
            </a:r>
            <a:r>
              <a:rPr lang="en-US" sz="2900" dirty="0" err="1" smtClean="0">
                <a:solidFill>
                  <a:schemeClr val="tx1"/>
                </a:solidFill>
              </a:rPr>
              <a:t>TanH</a:t>
            </a:r>
            <a:r>
              <a:rPr lang="en-US" sz="2900" dirty="0" smtClean="0">
                <a:solidFill>
                  <a:schemeClr val="tx1"/>
                </a:solidFill>
              </a:rPr>
              <a:t> activation function. 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2900" dirty="0" smtClean="0">
                <a:solidFill>
                  <a:schemeClr val="tx1"/>
                </a:solidFill>
              </a:rPr>
              <a:t>More extensive experimentation would be needed before any conclusions can be drawn.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573206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Neural Nets: </a:t>
            </a:r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Churn Example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3313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228600" y="1524000"/>
            <a:ext cx="883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US" sz="2900" dirty="0" smtClean="0">
              <a:solidFill>
                <a:prstClr val="black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573206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3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Neural Nets: </a:t>
            </a:r>
            <a:r>
              <a:rPr lang="en-US" sz="36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Churn Example</a:t>
            </a:r>
            <a:endParaRPr lang="en-US" sz="36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0266370"/>
              </p:ext>
            </p:extLst>
          </p:nvPr>
        </p:nvGraphicFramePr>
        <p:xfrm>
          <a:off x="228599" y="1904078"/>
          <a:ext cx="8686801" cy="44753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86463"/>
                <a:gridCol w="1868301"/>
                <a:gridCol w="3948343"/>
                <a:gridCol w="1883694"/>
              </a:tblGrid>
              <a:tr h="7629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Model Number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Base Technique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Parameter Description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Validation/Test Misclassification Rate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64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Neural Nets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Base, T=10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0.063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64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Neural Nets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Boosting, M=5, T=10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0.0567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64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Neural Nets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Transform, Squared Penalty, T=10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0.0621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64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Neural Nets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Transform, Absolute, T=10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0.531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64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Neural Nets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Transform, Weight Decay, T=10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0.621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64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Neural Nets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Transform, No penalty, T=10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0.927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64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Neural Nets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Transform, Squared Penalty, K=5, T=10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0.05997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640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Neural Nets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Transform, Absolute, K=5, M=5, T=10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0.03748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-205223" y="2513013"/>
            <a:ext cx="1195712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28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573206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Neural Nets: </a:t>
            </a:r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Churn Example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76200" y="1600200"/>
            <a:ext cx="9067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Retrieve the Churn 2 </a:t>
            </a:r>
            <a:r>
              <a:rPr lang="en-US" dirty="0" err="1" smtClean="0">
                <a:solidFill>
                  <a:schemeClr val="tx1"/>
                </a:solidFill>
              </a:rPr>
              <a:t>BBM.jmp</a:t>
            </a:r>
            <a:r>
              <a:rPr lang="en-US" dirty="0" smtClean="0">
                <a:solidFill>
                  <a:schemeClr val="tx1"/>
                </a:solidFill>
              </a:rPr>
              <a:t> data set contains 3332 records of a mobile phone carrier. The response variable is Churn and can take on the value of True (customer moved to an alternative service provider) or False (customer still uses our service).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Let’s get to know our data by using the Analyze &gt; Distribution options for Churn.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We see that 14.5% of our customers churned.</a:t>
            </a:r>
            <a:endParaRPr lang="en-US" dirty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Use Cols &gt; Columns Viewer option for all of the variables except Validation and State to summarize the data.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We have 3 categorical and 15 continuous variables.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There are no missing values.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990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228600" y="1676400"/>
            <a:ext cx="8686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Additional data analysis tools could be used.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For example, choose Analyze &gt; Distribution for all variables except State and Validation and then highlight Churn is True to see a potentially good predictor variable for Churn.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Customers who have churned have higher </a:t>
            </a:r>
            <a:r>
              <a:rPr lang="en-US" sz="3000" dirty="0" err="1" smtClean="0">
                <a:solidFill>
                  <a:schemeClr val="tx1"/>
                </a:solidFill>
              </a:rPr>
              <a:t>DayMinutes</a:t>
            </a:r>
            <a:r>
              <a:rPr lang="en-US" sz="3000" dirty="0" smtClean="0">
                <a:solidFill>
                  <a:schemeClr val="tx1"/>
                </a:solidFill>
              </a:rPr>
              <a:t> and </a:t>
            </a:r>
            <a:r>
              <a:rPr lang="en-US" sz="3000" dirty="0" err="1" smtClean="0">
                <a:solidFill>
                  <a:schemeClr val="tx1"/>
                </a:solidFill>
              </a:rPr>
              <a:t>DayCharge</a:t>
            </a:r>
            <a:r>
              <a:rPr lang="en-US" sz="3000" dirty="0" smtClean="0">
                <a:solidFill>
                  <a:schemeClr val="tx1"/>
                </a:solidFill>
              </a:rPr>
              <a:t> </a:t>
            </a:r>
            <a:r>
              <a:rPr lang="en-US" sz="3000" dirty="0" smtClean="0">
                <a:solidFill>
                  <a:schemeClr val="tx1"/>
                </a:solidFill>
              </a:rPr>
              <a:t>and few </a:t>
            </a:r>
            <a:r>
              <a:rPr lang="en-US" sz="3000" dirty="0" err="1" smtClean="0">
                <a:solidFill>
                  <a:schemeClr val="tx1"/>
                </a:solidFill>
              </a:rPr>
              <a:t>NVMailMsgs</a:t>
            </a:r>
            <a:r>
              <a:rPr lang="en-US" sz="3000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573206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Neural Nets: </a:t>
            </a:r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Churn Example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167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228600" y="1676400"/>
            <a:ext cx="8686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 smtClean="0">
                <a:solidFill>
                  <a:prstClr val="black"/>
                </a:solidFill>
              </a:rPr>
              <a:t>Create a graph with Graph &gt; Graph Builder with Churn on the Y-Axis and </a:t>
            </a:r>
            <a:r>
              <a:rPr lang="en-US" sz="3000" dirty="0" err="1" smtClean="0">
                <a:solidFill>
                  <a:prstClr val="black"/>
                </a:solidFill>
              </a:rPr>
              <a:t>IntlPlan</a:t>
            </a:r>
            <a:r>
              <a:rPr lang="en-US" sz="3000" dirty="0" smtClean="0">
                <a:solidFill>
                  <a:prstClr val="black"/>
                </a:solidFill>
              </a:rPr>
              <a:t> and </a:t>
            </a:r>
            <a:r>
              <a:rPr lang="en-US" sz="3000" dirty="0" err="1" smtClean="0">
                <a:solidFill>
                  <a:prstClr val="black"/>
                </a:solidFill>
              </a:rPr>
              <a:t>VMPlan</a:t>
            </a:r>
            <a:r>
              <a:rPr lang="en-US" sz="3000" dirty="0" smtClean="0">
                <a:solidFill>
                  <a:prstClr val="black"/>
                </a:solidFill>
              </a:rPr>
              <a:t> on the X-Axis.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 smtClean="0">
                <a:solidFill>
                  <a:prstClr val="black"/>
                </a:solidFill>
              </a:rPr>
              <a:t>Change to the Mosaic Plot mode.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 smtClean="0">
                <a:solidFill>
                  <a:prstClr val="black"/>
                </a:solidFill>
              </a:rPr>
              <a:t>Customers with </a:t>
            </a:r>
            <a:r>
              <a:rPr lang="en-US" sz="3000" dirty="0" err="1" smtClean="0">
                <a:solidFill>
                  <a:prstClr val="black"/>
                </a:solidFill>
              </a:rPr>
              <a:t>IntlPlan</a:t>
            </a:r>
            <a:r>
              <a:rPr lang="en-US" sz="3000" dirty="0" smtClean="0">
                <a:solidFill>
                  <a:prstClr val="black"/>
                </a:solidFill>
              </a:rPr>
              <a:t> or without </a:t>
            </a:r>
            <a:r>
              <a:rPr lang="en-US" sz="3000" dirty="0" err="1" smtClean="0">
                <a:solidFill>
                  <a:prstClr val="black"/>
                </a:solidFill>
              </a:rPr>
              <a:t>VMPlan</a:t>
            </a:r>
            <a:r>
              <a:rPr lang="en-US" sz="3000" dirty="0" smtClean="0">
                <a:solidFill>
                  <a:prstClr val="black"/>
                </a:solidFill>
              </a:rPr>
              <a:t> are more likely to churn.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573206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3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Neural Nets: </a:t>
            </a:r>
            <a:r>
              <a:rPr lang="en-US" sz="36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Churn Example</a:t>
            </a:r>
            <a:endParaRPr lang="en-US" sz="36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3744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228600" y="1676400"/>
            <a:ext cx="8686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>
                <a:solidFill>
                  <a:prstClr val="black"/>
                </a:solidFill>
              </a:rPr>
              <a:t>C</a:t>
            </a:r>
            <a:r>
              <a:rPr lang="en-US" sz="3000" dirty="0" smtClean="0">
                <a:solidFill>
                  <a:prstClr val="black"/>
                </a:solidFill>
              </a:rPr>
              <a:t>hoose </a:t>
            </a:r>
            <a:r>
              <a:rPr lang="en-US" sz="3000" dirty="0">
                <a:solidFill>
                  <a:prstClr val="black"/>
                </a:solidFill>
              </a:rPr>
              <a:t>Add-Ins and Set Random Seed to 5.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 smtClean="0">
                <a:solidFill>
                  <a:prstClr val="black"/>
                </a:solidFill>
              </a:rPr>
              <a:t>We will not use a validation set since we will take care of this with the Holdout Method option within the model. The option does provide a Validation Misclassification rate computation.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 smtClean="0">
                <a:solidFill>
                  <a:prstClr val="black"/>
                </a:solidFill>
              </a:rPr>
              <a:t>Select Analyze, Modeling, and Neural.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 smtClean="0">
                <a:solidFill>
                  <a:prstClr val="black"/>
                </a:solidFill>
              </a:rPr>
              <a:t>Make Churn the Y, Response variable and all other variables except State and Validation the X, Factor variables.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573206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3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Neural Nets: </a:t>
            </a:r>
            <a:r>
              <a:rPr lang="en-US" sz="36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Kuiper Example</a:t>
            </a:r>
            <a:endParaRPr lang="en-US" sz="36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6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228600" y="1600200"/>
            <a:ext cx="8686800" cy="51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Since we have no missing data, the Missing Value Coding box remains unchecked.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If we had missing data, not checking this box means that rows with missing data are ignored.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For continuous variables, checking this box replaces missing values with the mean of that variable and also a missing value indicator variable is created.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For categorical variables, missing data are treated as a separate category.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Check this box if the missing information is informative, such as people in a house with high square footage are more likely to NOT provide annual income responses.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573206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3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Neural Nets: </a:t>
            </a:r>
            <a:r>
              <a:rPr lang="en-US" sz="36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Kuiper Example</a:t>
            </a:r>
            <a:endParaRPr lang="en-US" sz="36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225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152400" y="1676400"/>
            <a:ext cx="8915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Since our Y variable is categorical, we will use Validation Misclassification rate as our evaluation criterion.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Initially, we will use most of the default settings.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US" sz="2100" dirty="0" smtClean="0">
                <a:solidFill>
                  <a:schemeClr val="tx1"/>
                </a:solidFill>
              </a:rPr>
              <a:t>Validation Method is Holdback with a Holdback </a:t>
            </a:r>
            <a:r>
              <a:rPr lang="en-US" sz="2100" dirty="0">
                <a:solidFill>
                  <a:schemeClr val="tx1"/>
                </a:solidFill>
              </a:rPr>
              <a:t>P</a:t>
            </a:r>
            <a:r>
              <a:rPr lang="en-US" sz="2100" dirty="0" smtClean="0">
                <a:solidFill>
                  <a:schemeClr val="tx1"/>
                </a:solidFill>
              </a:rPr>
              <a:t>roportion of 1/3.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US" sz="2100" dirty="0" smtClean="0">
                <a:solidFill>
                  <a:schemeClr val="tx1"/>
                </a:solidFill>
              </a:rPr>
              <a:t>Use a single hidden layer with 3 nodes that each use the </a:t>
            </a:r>
            <a:r>
              <a:rPr lang="en-US" sz="2100" dirty="0" err="1" smtClean="0">
                <a:solidFill>
                  <a:schemeClr val="tx1"/>
                </a:solidFill>
              </a:rPr>
              <a:t>TanH</a:t>
            </a:r>
            <a:r>
              <a:rPr lang="en-US" sz="2100" dirty="0" smtClean="0">
                <a:solidFill>
                  <a:schemeClr val="tx1"/>
                </a:solidFill>
              </a:rPr>
              <a:t> activation function.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US" sz="2100" dirty="0" smtClean="0">
                <a:solidFill>
                  <a:schemeClr val="tx1"/>
                </a:solidFill>
              </a:rPr>
              <a:t>No Boosting is used since the Number of Models is 0.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US" sz="2100" dirty="0" smtClean="0">
                <a:solidFill>
                  <a:schemeClr val="tx1"/>
                </a:solidFill>
              </a:rPr>
              <a:t>Do not Transform Covariates and Robust Fit is also not used.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US" sz="2100" dirty="0" smtClean="0">
                <a:solidFill>
                  <a:schemeClr val="tx1"/>
                </a:solidFill>
              </a:rPr>
              <a:t>The Penalty Method is the default of Squared.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US" sz="2100" dirty="0" smtClean="0">
                <a:solidFill>
                  <a:schemeClr val="tx1"/>
                </a:solidFill>
              </a:rPr>
              <a:t>The model will be run 10 times: set the Number of Tours to 10.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r>
              <a:rPr lang="en-US" sz="2100" dirty="0" smtClean="0">
                <a:solidFill>
                  <a:schemeClr val="tx1"/>
                </a:solidFill>
              </a:rPr>
              <a:t>Click Go to run the model.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573206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Neural Nets: </a:t>
            </a:r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Churn Example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4842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228600" y="1524000"/>
            <a:ext cx="8763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2700" dirty="0" smtClean="0">
                <a:solidFill>
                  <a:schemeClr val="tx1"/>
                </a:solidFill>
              </a:rPr>
              <a:t>Our results should be the same since we all used the same random seed.</a:t>
            </a:r>
            <a:endParaRPr lang="en-US" sz="2700" dirty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2700" dirty="0" smtClean="0">
                <a:solidFill>
                  <a:srgbClr val="FF0000"/>
                </a:solidFill>
              </a:rPr>
              <a:t>What is the Validation Misclassification Rate?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2700" dirty="0" smtClean="0">
                <a:solidFill>
                  <a:schemeClr val="tx1"/>
                </a:solidFill>
              </a:rPr>
              <a:t>Select Diagram from the red triangle next to Model </a:t>
            </a:r>
            <a:r>
              <a:rPr lang="en-US" sz="2700" dirty="0" err="1" smtClean="0">
                <a:solidFill>
                  <a:schemeClr val="tx1"/>
                </a:solidFill>
              </a:rPr>
              <a:t>NTanH</a:t>
            </a:r>
            <a:r>
              <a:rPr lang="en-US" sz="2700" dirty="0" smtClean="0">
                <a:solidFill>
                  <a:schemeClr val="tx1"/>
                </a:solidFill>
              </a:rPr>
              <a:t>(3) to display the neural net model.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2700" dirty="0" smtClean="0">
                <a:solidFill>
                  <a:schemeClr val="tx1"/>
                </a:solidFill>
              </a:rPr>
              <a:t>ROC and Lift Curves, from the red triangle next to Model </a:t>
            </a:r>
            <a:r>
              <a:rPr lang="en-US" sz="2700" dirty="0" err="1" smtClean="0">
                <a:solidFill>
                  <a:schemeClr val="tx1"/>
                </a:solidFill>
              </a:rPr>
              <a:t>NTanH</a:t>
            </a:r>
            <a:r>
              <a:rPr lang="en-US" sz="2700" dirty="0" smtClean="0">
                <a:solidFill>
                  <a:schemeClr val="tx1"/>
                </a:solidFill>
              </a:rPr>
              <a:t>(3), can also be created as we did in the Decision Tree chapter.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2700" dirty="0" smtClean="0">
                <a:solidFill>
                  <a:schemeClr val="tx1"/>
                </a:solidFill>
              </a:rPr>
              <a:t>The Lift Curve shows us that in the top 30% of our sorted probabilities our model classified roughly 3 times more Churn customers than we would expect to get if we randomly sampled 30% of our customers.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573206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Neural Nets: </a:t>
            </a:r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Churn Example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77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228600" y="1524000"/>
            <a:ext cx="8763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2500" dirty="0" smtClean="0">
                <a:solidFill>
                  <a:prstClr val="black"/>
                </a:solidFill>
              </a:rPr>
              <a:t>The ROC Curve shows that our model performs better than a random sorting model. The AUC (Area Under the Curve) for Churn (True) is 0.9240. Remember that a random sorting model is 0.5 and a perfect sorting model is 1.0.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2500" dirty="0" smtClean="0">
                <a:solidFill>
                  <a:prstClr val="black"/>
                </a:solidFill>
              </a:rPr>
              <a:t>Selecting Show Estimates from the red triangle next to Model </a:t>
            </a:r>
            <a:r>
              <a:rPr lang="en-US" sz="2500" dirty="0" err="1" smtClean="0">
                <a:solidFill>
                  <a:prstClr val="black"/>
                </a:solidFill>
              </a:rPr>
              <a:t>NTanH</a:t>
            </a:r>
            <a:r>
              <a:rPr lang="en-US" sz="2500" dirty="0" smtClean="0">
                <a:solidFill>
                  <a:prstClr val="black"/>
                </a:solidFill>
              </a:rPr>
              <a:t>(3) will show the weights that were identified for our model.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2500" dirty="0" smtClean="0">
                <a:solidFill>
                  <a:prstClr val="black"/>
                </a:solidFill>
              </a:rPr>
              <a:t>Selecting the Profiler from the red triangle next to Model </a:t>
            </a:r>
            <a:r>
              <a:rPr lang="en-US" sz="2500" dirty="0" err="1" smtClean="0">
                <a:solidFill>
                  <a:prstClr val="black"/>
                </a:solidFill>
              </a:rPr>
              <a:t>NTanH</a:t>
            </a:r>
            <a:r>
              <a:rPr lang="en-US" sz="2500" dirty="0" smtClean="0">
                <a:solidFill>
                  <a:prstClr val="black"/>
                </a:solidFill>
              </a:rPr>
              <a:t>(3) allows us to explore the relationship between Churn and the other variables.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2500" dirty="0" smtClean="0">
                <a:solidFill>
                  <a:prstClr val="black"/>
                </a:solidFill>
              </a:rPr>
              <a:t>For example, the probability of churning increases as the usage of international calls (</a:t>
            </a:r>
            <a:r>
              <a:rPr lang="en-US" sz="2500" dirty="0" err="1" smtClean="0">
                <a:solidFill>
                  <a:prstClr val="black"/>
                </a:solidFill>
              </a:rPr>
              <a:t>IntlPlan</a:t>
            </a:r>
            <a:r>
              <a:rPr lang="en-US" sz="2500" dirty="0" smtClean="0">
                <a:solidFill>
                  <a:prstClr val="black"/>
                </a:solidFill>
              </a:rPr>
              <a:t>) increases.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573206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3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Neural Nets: </a:t>
            </a:r>
            <a:r>
              <a:rPr lang="en-US" sz="36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Churn Example</a:t>
            </a:r>
            <a:endParaRPr lang="en-US" sz="36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545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llanov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Villanova</Template>
  <TotalTime>11285</TotalTime>
  <Words>1324</Words>
  <Application>Microsoft Office PowerPoint</Application>
  <PresentationFormat>On-screen Show (4:3)</PresentationFormat>
  <Paragraphs>118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Times New Roman</vt:lpstr>
      <vt:lpstr>Verdana</vt:lpstr>
      <vt:lpstr>Villanova</vt:lpstr>
      <vt:lpstr>Neural Networks Part 4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McGraw-Hill Companies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MHE</dc:creator>
  <cp:lastModifiedBy>Robert Nydick</cp:lastModifiedBy>
  <cp:revision>203</cp:revision>
  <cp:lastPrinted>2015-08-05T02:36:28Z</cp:lastPrinted>
  <dcterms:created xsi:type="dcterms:W3CDTF">2005-06-22T16:30:32Z</dcterms:created>
  <dcterms:modified xsi:type="dcterms:W3CDTF">2015-08-05T03:42:38Z</dcterms:modified>
</cp:coreProperties>
</file>